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69" r:id="rId5"/>
    <p:sldMasterId id="2147483667" r:id="rId6"/>
  </p:sldMasterIdLst>
  <p:notesMasterIdLst>
    <p:notesMasterId r:id="rId20"/>
  </p:notesMasterIdLst>
  <p:handoutMasterIdLst>
    <p:handoutMasterId r:id="rId21"/>
  </p:handoutMasterIdLst>
  <p:sldIdLst>
    <p:sldId id="273" r:id="rId7"/>
    <p:sldId id="284" r:id="rId8"/>
    <p:sldId id="286" r:id="rId9"/>
    <p:sldId id="285" r:id="rId10"/>
    <p:sldId id="287" r:id="rId11"/>
    <p:sldId id="294" r:id="rId12"/>
    <p:sldId id="288" r:id="rId13"/>
    <p:sldId id="289" r:id="rId14"/>
    <p:sldId id="290" r:id="rId15"/>
    <p:sldId id="291" r:id="rId16"/>
    <p:sldId id="292" r:id="rId17"/>
    <p:sldId id="293" r:id="rId18"/>
    <p:sldId id="274" r:id="rId19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C6A74A08-4535-4A9E-B18F-15B0B5DBCB78}">
          <p14:sldIdLst>
            <p14:sldId id="273"/>
          </p14:sldIdLst>
        </p14:section>
        <p14:section name="Body" id="{C4050B46-AE7D-4235-8454-5C5530F1E3DD}">
          <p14:sldIdLst>
            <p14:sldId id="284"/>
            <p14:sldId id="286"/>
            <p14:sldId id="285"/>
            <p14:sldId id="287"/>
            <p14:sldId id="294"/>
            <p14:sldId id="288"/>
            <p14:sldId id="289"/>
            <p14:sldId id="290"/>
            <p14:sldId id="291"/>
            <p14:sldId id="292"/>
            <p14:sldId id="293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2" orient="horz" pos="1224" userDrawn="1">
          <p15:clr>
            <a:srgbClr val="A4A3A4"/>
          </p15:clr>
        </p15:guide>
        <p15:guide id="3" pos="7368" userDrawn="1">
          <p15:clr>
            <a:srgbClr val="A4A3A4"/>
          </p15:clr>
        </p15:guide>
        <p15:guide id="4" pos="312" userDrawn="1">
          <p15:clr>
            <a:srgbClr val="A4A3A4"/>
          </p15:clr>
        </p15:guide>
        <p15:guide id="6" orient="horz" pos="2856" userDrawn="1">
          <p15:clr>
            <a:srgbClr val="A4A3A4"/>
          </p15:clr>
        </p15:guide>
        <p15:guide id="7" pos="5928" userDrawn="1">
          <p15:clr>
            <a:srgbClr val="A4A3A4"/>
          </p15:clr>
        </p15:guide>
        <p15:guide id="8" pos="6168" userDrawn="1">
          <p15:clr>
            <a:srgbClr val="A4A3A4"/>
          </p15:clr>
        </p15:guide>
        <p15:guide id="9" pos="1512" userDrawn="1">
          <p15:clr>
            <a:srgbClr val="A4A3A4"/>
          </p15:clr>
        </p15:guide>
        <p15:guide id="10" orient="horz" pos="264" userDrawn="1">
          <p15:clr>
            <a:srgbClr val="A4A3A4"/>
          </p15:clr>
        </p15:guide>
        <p15:guide id="11" pos="2496" userDrawn="1">
          <p15:clr>
            <a:srgbClr val="A4A3A4"/>
          </p15:clr>
        </p15:guide>
        <p15:guide id="12" pos="2688" userDrawn="1">
          <p15:clr>
            <a:srgbClr val="A4A3A4"/>
          </p15:clr>
        </p15:guide>
        <p15:guide id="13" pos="4536" userDrawn="1">
          <p15:clr>
            <a:srgbClr val="A4A3A4"/>
          </p15:clr>
        </p15:guide>
        <p15:guide id="14" pos="4008" userDrawn="1">
          <p15:clr>
            <a:srgbClr val="A4A3A4"/>
          </p15:clr>
        </p15:guide>
        <p15:guide id="15" pos="4944" userDrawn="1">
          <p15:clr>
            <a:srgbClr val="A4A3A4"/>
          </p15:clr>
        </p15:guide>
        <p15:guide id="16" pos="5136" userDrawn="1">
          <p15:clr>
            <a:srgbClr val="A4A3A4"/>
          </p15:clr>
        </p15:guide>
        <p15:guide id="17" orient="horz" pos="1584" userDrawn="1">
          <p15:clr>
            <a:srgbClr val="A4A3A4"/>
          </p15:clr>
        </p15:guide>
        <p15:guide id="18" orient="horz" pos="2736" userDrawn="1">
          <p15:clr>
            <a:srgbClr val="A4A3A4"/>
          </p15:clr>
        </p15:guide>
        <p15:guide id="19" orient="horz" pos="3648" userDrawn="1">
          <p15:clr>
            <a:srgbClr val="A4A3A4"/>
          </p15:clr>
        </p15:guide>
        <p15:guide id="20" orient="horz" pos="864" userDrawn="1">
          <p15:clr>
            <a:srgbClr val="A4A3A4"/>
          </p15:clr>
        </p15:guide>
        <p15:guide id="21" orient="horz" pos="3984" userDrawn="1">
          <p15:clr>
            <a:srgbClr val="A4A3A4"/>
          </p15:clr>
        </p15:guide>
        <p15:guide id="22" pos="456" userDrawn="1">
          <p15:clr>
            <a:srgbClr val="A4A3A4"/>
          </p15:clr>
        </p15:guide>
        <p15:guide id="23" pos="7248" userDrawn="1">
          <p15:clr>
            <a:srgbClr val="A4A3A4"/>
          </p15:clr>
        </p15:guide>
        <p15:guide id="24" orient="horz" pos="1920" userDrawn="1">
          <p15:clr>
            <a:srgbClr val="A4A3A4"/>
          </p15:clr>
        </p15:guide>
        <p15:guide id="25" orient="horz" pos="2256" userDrawn="1">
          <p15:clr>
            <a:srgbClr val="A4A3A4"/>
          </p15:clr>
        </p15:guide>
        <p15:guide id="26" pos="7176" userDrawn="1">
          <p15:clr>
            <a:srgbClr val="A4A3A4"/>
          </p15:clr>
        </p15:guide>
        <p15:guide id="27" orient="horz" pos="1704" userDrawn="1">
          <p15:clr>
            <a:srgbClr val="A4A3A4"/>
          </p15:clr>
        </p15:guide>
        <p15:guide id="28" pos="4176" userDrawn="1">
          <p15:clr>
            <a:srgbClr val="A4A3A4"/>
          </p15:clr>
        </p15:guide>
        <p15:guide id="29" orient="horz" pos="2592" userDrawn="1">
          <p15:clr>
            <a:srgbClr val="A4A3A4"/>
          </p15:clr>
        </p15:guide>
        <p15:guide id="30" pos="6912" userDrawn="1">
          <p15:clr>
            <a:srgbClr val="A4A3A4"/>
          </p15:clr>
        </p15:guide>
        <p15:guide id="31" pos="35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4546"/>
    <a:srgbClr val="637376"/>
    <a:srgbClr val="D8BEB2"/>
    <a:srgbClr val="BE937E"/>
    <a:srgbClr val="753F2D"/>
    <a:srgbClr val="5E3324"/>
    <a:srgbClr val="8A4C34"/>
    <a:srgbClr val="815550"/>
    <a:srgbClr val="A3573E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/>
  </p:normalViewPr>
  <p:slideViewPr>
    <p:cSldViewPr snapToGrid="0">
      <p:cViewPr>
        <p:scale>
          <a:sx n="90" d="100"/>
          <a:sy n="90" d="100"/>
        </p:scale>
        <p:origin x="132" y="63"/>
      </p:cViewPr>
      <p:guideLst>
        <p:guide orient="horz" pos="1224"/>
        <p:guide pos="7368"/>
        <p:guide pos="312"/>
        <p:guide orient="horz" pos="2856"/>
        <p:guide pos="5928"/>
        <p:guide pos="6168"/>
        <p:guide pos="1512"/>
        <p:guide orient="horz" pos="264"/>
        <p:guide pos="2496"/>
        <p:guide pos="2688"/>
        <p:guide pos="4536"/>
        <p:guide pos="4008"/>
        <p:guide pos="4944"/>
        <p:guide pos="5136"/>
        <p:guide orient="horz" pos="1584"/>
        <p:guide orient="horz" pos="2736"/>
        <p:guide orient="horz" pos="3648"/>
        <p:guide orient="horz" pos="864"/>
        <p:guide orient="horz" pos="3984"/>
        <p:guide pos="456"/>
        <p:guide pos="7248"/>
        <p:guide orient="horz" pos="1920"/>
        <p:guide orient="horz" pos="2256"/>
        <p:guide pos="7176"/>
        <p:guide orient="horz" pos="1704"/>
        <p:guide pos="4176"/>
        <p:guide orient="horz" pos="2592"/>
        <p:guide pos="6912"/>
        <p:guide pos="35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Code Coverage </a:t>
            </a:r>
          </a:p>
        </c:rich>
      </c:tx>
      <c:layout>
        <c:manualLayout>
          <c:xMode val="edge"/>
          <c:yMode val="edge"/>
          <c:x val="1.0248807740952166E-2"/>
          <c:y val="1.84286927964682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Instructions Coverage (%)</c:v>
                </c:pt>
                <c:pt idx="1">
                  <c:v>Branches Coverage (%)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0.77</c:v>
                </c:pt>
                <c:pt idx="1">
                  <c:v>0.64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92-4347-90E3-92395EBC679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Instructions Coverage (%)</c:v>
                </c:pt>
                <c:pt idx="1">
                  <c:v>Branches Coverage (%)</c:v>
                </c:pt>
              </c:strCache>
            </c:strRef>
          </c:cat>
          <c:val>
            <c:numRef>
              <c:f>Sheet1!$C$2:$C$3</c:f>
              <c:numCache>
                <c:formatCode>0%</c:formatCode>
                <c:ptCount val="2"/>
                <c:pt idx="0">
                  <c:v>0.81</c:v>
                </c:pt>
                <c:pt idx="1">
                  <c:v>0.67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E92-4347-90E3-92395EBC679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18"/>
        <c:overlap val="-21"/>
        <c:axId val="1496369967"/>
        <c:axId val="1496367887"/>
      </c:barChart>
      <c:catAx>
        <c:axId val="1496369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6367887"/>
        <c:crosses val="autoZero"/>
        <c:auto val="1"/>
        <c:lblAlgn val="ctr"/>
        <c:lblOffset val="100"/>
        <c:noMultiLvlLbl val="0"/>
      </c:catAx>
      <c:valAx>
        <c:axId val="1496367887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4963699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Mutation Coverage for ColorTools.java</a:t>
            </a:r>
          </a:p>
        </c:rich>
      </c:tx>
      <c:layout>
        <c:manualLayout>
          <c:xMode val="edge"/>
          <c:yMode val="edge"/>
          <c:x val="1.0248807740952166E-2"/>
          <c:y val="1.84286927964682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Line Coverage</c:v>
                </c:pt>
                <c:pt idx="1">
                  <c:v>Mutation Coverage</c:v>
                </c:pt>
                <c:pt idx="2">
                  <c:v>Survived Mutations</c:v>
                </c:pt>
                <c:pt idx="3">
                  <c:v>Test Strength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6D-41FF-AE8D-0BFA1E53289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Line Coverage</c:v>
                </c:pt>
                <c:pt idx="1">
                  <c:v>Mutation Coverage</c:v>
                </c:pt>
                <c:pt idx="2">
                  <c:v>Survived Mutations</c:v>
                </c:pt>
                <c:pt idx="3">
                  <c:v>Test Strength</c:v>
                </c:pt>
              </c:strCache>
            </c:strRef>
          </c:cat>
          <c:val>
            <c:numRef>
              <c:f>Sheet1!$C$2:$C$5</c:f>
              <c:numCache>
                <c:formatCode>0%</c:formatCode>
                <c:ptCount val="4"/>
                <c:pt idx="0">
                  <c:v>0.6</c:v>
                </c:pt>
                <c:pt idx="1">
                  <c:v>0.62</c:v>
                </c:pt>
                <c:pt idx="2">
                  <c:v>0.38</c:v>
                </c:pt>
                <c:pt idx="3">
                  <c:v>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6D-41FF-AE8D-0BFA1E53289F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496369967"/>
        <c:axId val="1496367887"/>
      </c:barChart>
      <c:catAx>
        <c:axId val="1496369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6367887"/>
        <c:crosses val="autoZero"/>
        <c:auto val="1"/>
        <c:lblAlgn val="ctr"/>
        <c:lblOffset val="100"/>
        <c:noMultiLvlLbl val="0"/>
      </c:catAx>
      <c:valAx>
        <c:axId val="1496367887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4963699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none" spc="0" normalizeH="0" baseline="0">
                <a:solidFill>
                  <a:schemeClr val="dk1">
                    <a:lumMod val="50000"/>
                    <a:lumOff val="50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1800" dirty="0"/>
              <a:t>JMH </a:t>
            </a:r>
            <a:r>
              <a:rPr lang="en-US" sz="1800" b="1" i="0" u="none" strike="noStrike" cap="all" normalizeH="0" baseline="0" dirty="0">
                <a:effectLst/>
              </a:rPr>
              <a:t>Performance Testing</a:t>
            </a:r>
            <a:endParaRPr lang="en-US" sz="1800" dirty="0"/>
          </a:p>
        </c:rich>
      </c:tx>
      <c:layout>
        <c:manualLayout>
          <c:xMode val="edge"/>
          <c:yMode val="edge"/>
          <c:x val="1.0248807740952166E-2"/>
          <c:y val="1.84286927964682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none" spc="0" normalizeH="0" baseline="0">
              <a:solidFill>
                <a:schemeClr val="dk1">
                  <a:lumMod val="50000"/>
                  <a:lumOff val="50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Score 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dk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BmpDecoding </c:v>
                </c:pt>
                <c:pt idx="1">
                  <c:v>BmpImageInfoRetrieval </c:v>
                </c:pt>
                <c:pt idx="2">
                  <c:v>BmpImageWriting </c:v>
                </c:pt>
                <c:pt idx="3">
                  <c:v>ImageInfoRetrieval </c:v>
                </c:pt>
                <c:pt idx="4">
                  <c:v>ImageResizing </c:v>
                </c:pt>
                <c:pt idx="5">
                  <c:v>JpegDecoding </c:v>
                </c:pt>
                <c:pt idx="6">
                  <c:v>PngEncoding </c:v>
                </c:pt>
                <c:pt idx="7">
                  <c:v>TiffMetadataExtraction 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1.157</c:v>
                </c:pt>
                <c:pt idx="1">
                  <c:v>0.3</c:v>
                </c:pt>
                <c:pt idx="2">
                  <c:v>8.3480000000000008</c:v>
                </c:pt>
                <c:pt idx="3">
                  <c:v>0.47599999999999998</c:v>
                </c:pt>
                <c:pt idx="4">
                  <c:v>36.857999999999997</c:v>
                </c:pt>
                <c:pt idx="5">
                  <c:v>212.31100000000001</c:v>
                </c:pt>
                <c:pt idx="6">
                  <c:v>132.89599999999999</c:v>
                </c:pt>
                <c:pt idx="7">
                  <c:v>1.2170000000000001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8EB-410C-AE42-CAC10A209C5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67"/>
        <c:overlap val="-43"/>
        <c:axId val="1496369967"/>
        <c:axId val="1496367887"/>
      </c:barChart>
      <c:catAx>
        <c:axId val="14963699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6367887"/>
        <c:crosses val="autoZero"/>
        <c:auto val="1"/>
        <c:lblAlgn val="ctr"/>
        <c:lblOffset val="100"/>
        <c:noMultiLvlLbl val="0"/>
      </c:catAx>
      <c:valAx>
        <c:axId val="14963678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 Time per</a:t>
                </a:r>
                <a:r>
                  <a:rPr lang="en-US" baseline="0" dirty="0"/>
                  <a:t> Operation (</a:t>
                </a:r>
                <a:r>
                  <a:rPr lang="en-US" baseline="0" dirty="0" err="1"/>
                  <a:t>ms</a:t>
                </a:r>
                <a:r>
                  <a:rPr lang="en-US" baseline="0" dirty="0"/>
                  <a:t>/op)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6369967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lt1"/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Instruction Coverage</a:t>
            </a:r>
            <a:r>
              <a:rPr lang="en-US" sz="1800" baseline="0" dirty="0"/>
              <a:t> of Three Packages</a:t>
            </a:r>
            <a:endParaRPr lang="en-US" sz="1800" dirty="0"/>
          </a:p>
        </c:rich>
      </c:tx>
      <c:layout>
        <c:manualLayout>
          <c:xMode val="edge"/>
          <c:yMode val="edge"/>
          <c:x val="1.0248807740952166E-2"/>
          <c:y val="1.842869279646829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internal</c:v>
                </c:pt>
                <c:pt idx="1">
                  <c:v>formats.psd.dataparsers</c:v>
                </c:pt>
                <c:pt idx="2">
                  <c:v>formats.tiff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0.28000000000000003</c:v>
                </c:pt>
                <c:pt idx="1">
                  <c:v>0.33</c:v>
                </c:pt>
                <c:pt idx="2">
                  <c:v>0.56999999999999995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114-4DF7-AE44-0AFE72BDE5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internal</c:v>
                </c:pt>
                <c:pt idx="1">
                  <c:v>formats.psd.dataparsers</c:v>
                </c:pt>
                <c:pt idx="2">
                  <c:v>formats.tiff</c:v>
                </c:pt>
              </c:strCache>
            </c:strRef>
          </c:cat>
          <c:val>
            <c:numRef>
              <c:f>Sheet1!$C$2:$C$4</c:f>
              <c:numCache>
                <c:formatCode>0%</c:formatCode>
                <c:ptCount val="3"/>
                <c:pt idx="0">
                  <c:v>0.48</c:v>
                </c:pt>
                <c:pt idx="1">
                  <c:v>0.35</c:v>
                </c:pt>
                <c:pt idx="2">
                  <c:v>0.69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114-4DF7-AE44-0AFE72BDE533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143"/>
        <c:overlap val="-20"/>
        <c:axId val="1496369967"/>
        <c:axId val="1496367887"/>
      </c:barChart>
      <c:catAx>
        <c:axId val="1496369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96367887"/>
        <c:crosses val="autoZero"/>
        <c:auto val="1"/>
        <c:lblAlgn val="ctr"/>
        <c:lblOffset val="100"/>
        <c:noMultiLvlLbl val="0"/>
      </c:catAx>
      <c:valAx>
        <c:axId val="1496367887"/>
        <c:scaling>
          <c:orientation val="minMax"/>
        </c:scaling>
        <c:delete val="1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14963699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8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5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4384739-269E-E1F1-8ABC-69E6FF0B24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7E762C-8F56-4D66-7FDD-AEC906335A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268699-2479-4C0A-8A94-0691180AD901}" type="datetimeFigureOut">
              <a:rPr lang="en-US" smtClean="0"/>
              <a:t>1/10/2025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21BBEC-2A52-4B1C-EAC4-F2506E89EF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E0FC2-0147-D8D1-D79B-AFEA881A331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8931F5-0986-448A-BDF9-01DB80712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056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45F7B4-7442-4021-9F1E-8BC3C363C892}" type="datetimeFigureOut">
              <a:rPr lang="en-US" noProof="0" smtClean="0"/>
              <a:t>1/10/2025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CDE012-9E2E-4477-8B5C-4E7D4E9BCBA6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393859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DA06220-CF3E-4E16-8D16-0B354CD69D78}"/>
              </a:ext>
            </a:extLst>
          </p:cNvPr>
          <p:cNvSpPr/>
          <p:nvPr userDrawn="1"/>
        </p:nvSpPr>
        <p:spPr>
          <a:xfrm>
            <a:off x="2188022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B8029-33F3-9414-AD10-00871D91AA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67712" y="1408176"/>
            <a:ext cx="6400800" cy="2387600"/>
          </a:xfrm>
        </p:spPr>
        <p:txBody>
          <a:bodyPr anchor="t">
            <a:normAutofit/>
          </a:bodyPr>
          <a:lstStyle>
            <a:lvl1pPr algn="l">
              <a:lnSpc>
                <a:spcPct val="80000"/>
              </a:lnSpc>
              <a:defRPr sz="7200" cap="all" baseline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2B008-64B6-378D-9C5D-DCC8DFEBC6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7912" y="5047488"/>
            <a:ext cx="5486400" cy="384048"/>
          </a:xfrm>
        </p:spPr>
        <p:txBody>
          <a:bodyPr/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5444BA9-47A2-8EBA-F11F-AF833CBC1FB6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C7E957-5A54-C6BB-DBCA-B0A579E99122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5792F5-3B57-83E5-2E85-1B67A64BF570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7829B7-058F-41C5-ABF9-8B43A77C2E6C}"/>
              </a:ext>
            </a:extLst>
          </p:cNvPr>
          <p:cNvGrpSpPr/>
          <p:nvPr userDrawn="1"/>
        </p:nvGrpSpPr>
        <p:grpSpPr>
          <a:xfrm flipH="1">
            <a:off x="-5255" y="5799270"/>
            <a:ext cx="8222977" cy="0"/>
            <a:chOff x="3739055" y="5537385"/>
            <a:chExt cx="8222977" cy="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A81253F-9750-49CC-A5FD-7D3B810733A7}"/>
                </a:ext>
              </a:extLst>
            </p:cNvPr>
            <p:cNvCxnSpPr>
              <a:cxnSpLocks/>
            </p:cNvCxnSpPr>
            <p:nvPr/>
          </p:nvCxnSpPr>
          <p:spPr>
            <a:xfrm>
              <a:off x="3739055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688652B-D3B7-4D33-93A3-82760C7C07CB}"/>
                </a:ext>
              </a:extLst>
            </p:cNvPr>
            <p:cNvCxnSpPr>
              <a:cxnSpLocks/>
            </p:cNvCxnSpPr>
            <p:nvPr/>
          </p:nvCxnSpPr>
          <p:spPr>
            <a:xfrm>
              <a:off x="9767472" y="5537385"/>
              <a:ext cx="219456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" name="Picture 2" descr="University of Salerno University of Milan University of Padua University of  South Africa, universita, text, logo png | PNGEgg">
            <a:extLst>
              <a:ext uri="{FF2B5EF4-FFF2-40B4-BE49-F238E27FC236}">
                <a16:creationId xmlns:a16="http://schemas.microsoft.com/office/drawing/2014/main" id="{BEFB37ED-A3F4-4CD6-A126-B412682B123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719" t="19930" r="37893" b="38941"/>
          <a:stretch/>
        </p:blipFill>
        <p:spPr bwMode="auto">
          <a:xfrm>
            <a:off x="672039" y="70923"/>
            <a:ext cx="839972" cy="919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638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ligh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ED40495-D9DB-AA87-4474-68DA5D8CA88C}"/>
              </a:ext>
            </a:extLst>
          </p:cNvPr>
          <p:cNvGrpSpPr/>
          <p:nvPr userDrawn="1"/>
        </p:nvGrpSpPr>
        <p:grpSpPr>
          <a:xfrm rot="10800000">
            <a:off x="726958" y="2521655"/>
            <a:ext cx="11480808" cy="1"/>
            <a:chOff x="2077471" y="5539116"/>
            <a:chExt cx="11480808" cy="1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15A6649-BE77-6F3F-DF74-0045E0AC6025}"/>
                </a:ext>
              </a:extLst>
            </p:cNvPr>
            <p:cNvCxnSpPr>
              <a:cxnSpLocks/>
            </p:cNvCxnSpPr>
            <p:nvPr/>
          </p:nvCxnSpPr>
          <p:spPr>
            <a:xfrm>
              <a:off x="2077471" y="5539116"/>
              <a:ext cx="4755396" cy="0"/>
            </a:xfrm>
            <a:prstGeom prst="line">
              <a:avLst/>
            </a:prstGeom>
            <a:ln w="5715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EF33DD1-C51F-9BE1-2F97-D4025B3E653D}"/>
                </a:ext>
              </a:extLst>
            </p:cNvPr>
            <p:cNvCxnSpPr>
              <a:cxnSpLocks/>
            </p:cNvCxnSpPr>
            <p:nvPr/>
          </p:nvCxnSpPr>
          <p:spPr>
            <a:xfrm>
              <a:off x="6816103" y="5539117"/>
              <a:ext cx="6742176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0587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dark ban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6966E69F-7113-AC99-F7E1-A44B7D64DEF3}"/>
              </a:ext>
            </a:extLst>
          </p:cNvPr>
          <p:cNvSpPr/>
          <p:nvPr userDrawn="1"/>
        </p:nvSpPr>
        <p:spPr>
          <a:xfrm>
            <a:off x="0" y="0"/>
            <a:ext cx="12192000" cy="304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accent5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348386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931920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F8CCEDA-D691-A48A-BAAF-D004EBE38E55}"/>
              </a:ext>
            </a:extLst>
          </p:cNvPr>
          <p:cNvGrpSpPr/>
          <p:nvPr userDrawn="1"/>
        </p:nvGrpSpPr>
        <p:grpSpPr>
          <a:xfrm rot="16200000" flipV="1">
            <a:off x="8764091" y="3943349"/>
            <a:ext cx="5829301" cy="0"/>
            <a:chOff x="2287349" y="55407920"/>
            <a:chExt cx="11160369" cy="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605A0EB-A31A-D2D4-5671-D1F763493E1F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5934529" y="51760740"/>
              <a:ext cx="0" cy="7294360"/>
            </a:xfrm>
            <a:prstGeom prst="line">
              <a:avLst/>
            </a:prstGeom>
            <a:ln w="444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FEFE03D-E00E-B4FD-6765-44E55D5FA21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11514714" y="53474916"/>
              <a:ext cx="0" cy="3866008"/>
            </a:xfrm>
            <a:prstGeom prst="line">
              <a:avLst/>
            </a:prstGeom>
            <a:ln w="444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6280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on the lef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F5A1967-7F8F-319E-2E67-BD9E4F074B05}"/>
              </a:ext>
            </a:extLst>
          </p:cNvPr>
          <p:cNvSpPr/>
          <p:nvPr userDrawn="1"/>
        </p:nvSpPr>
        <p:spPr>
          <a:xfrm>
            <a:off x="8115301" y="0"/>
            <a:ext cx="407669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PK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noProof="0">
              <a:solidFill>
                <a:schemeClr val="bg2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2425424-7549-BE00-EA05-384DBD00F3B2}"/>
              </a:ext>
            </a:extLst>
          </p:cNvPr>
          <p:cNvGrpSpPr/>
          <p:nvPr userDrawn="1"/>
        </p:nvGrpSpPr>
        <p:grpSpPr>
          <a:xfrm>
            <a:off x="6317679" y="4564864"/>
            <a:ext cx="5858373" cy="385"/>
            <a:chOff x="5440605" y="5540787"/>
            <a:chExt cx="5858373" cy="385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88329B-DC1A-F93F-7A3A-84FDE2989BB6}"/>
                </a:ext>
              </a:extLst>
            </p:cNvPr>
            <p:cNvCxnSpPr>
              <a:cxnSpLocks/>
            </p:cNvCxnSpPr>
            <p:nvPr/>
          </p:nvCxnSpPr>
          <p:spPr>
            <a:xfrm>
              <a:off x="5440605" y="5541172"/>
              <a:ext cx="1797621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7690B71-E252-7020-6DC7-F643767B2B78}"/>
                </a:ext>
              </a:extLst>
            </p:cNvPr>
            <p:cNvCxnSpPr>
              <a:cxnSpLocks/>
            </p:cNvCxnSpPr>
            <p:nvPr/>
          </p:nvCxnSpPr>
          <p:spPr>
            <a:xfrm>
              <a:off x="7237724" y="5540787"/>
              <a:ext cx="406125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0" y="2514600"/>
            <a:ext cx="4846320" cy="1682749"/>
          </a:xfrm>
        </p:spPr>
        <p:txBody>
          <a:bodyPr/>
          <a:lstStyle>
            <a:lvl1pPr>
              <a:lnSpc>
                <a:spcPct val="10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936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0936" y="358444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5760" y="4123944"/>
            <a:ext cx="4754880" cy="941831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3287C28-1CA8-AEA5-1E16-BC0B1E99CD2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936" y="5065776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Text Placeholder 13">
            <a:extLst>
              <a:ext uri="{FF2B5EF4-FFF2-40B4-BE49-F238E27FC236}">
                <a16:creationId xmlns:a16="http://schemas.microsoft.com/office/drawing/2014/main" id="{19920C32-5167-72B1-7B9E-709723F907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65760" y="5605272"/>
            <a:ext cx="4754880" cy="1143254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5982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5F7D9D8-A960-E038-84D2-764C7A50F698}"/>
              </a:ext>
            </a:extLst>
          </p:cNvPr>
          <p:cNvSpPr/>
          <p:nvPr userDrawn="1"/>
        </p:nvSpPr>
        <p:spPr>
          <a:xfrm>
            <a:off x="-12700" y="858"/>
            <a:ext cx="3060700" cy="685714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252728"/>
            <a:ext cx="4828032" cy="490538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89320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89320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DF3371-342F-C17D-5A7F-EF76E89A55C5}"/>
              </a:ext>
            </a:extLst>
          </p:cNvPr>
          <p:cNvGrpSpPr/>
          <p:nvPr userDrawn="1"/>
        </p:nvGrpSpPr>
        <p:grpSpPr>
          <a:xfrm>
            <a:off x="-11882" y="3045007"/>
            <a:ext cx="4279082" cy="364"/>
            <a:chOff x="5475479" y="5537794"/>
            <a:chExt cx="4279082" cy="364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4369914-5489-3EA1-5419-F83F6C7A150D}"/>
                </a:ext>
              </a:extLst>
            </p:cNvPr>
            <p:cNvCxnSpPr>
              <a:cxnSpLocks/>
            </p:cNvCxnSpPr>
            <p:nvPr/>
          </p:nvCxnSpPr>
          <p:spPr>
            <a:xfrm>
              <a:off x="5475479" y="5537976"/>
              <a:ext cx="30607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BDE23CC-0B75-F3A6-1882-265BF90D4A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37690" y="5537794"/>
              <a:ext cx="1216871" cy="364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0977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on the right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749AEB6-4539-A203-D085-8EBE329C08E0}"/>
              </a:ext>
            </a:extLst>
          </p:cNvPr>
          <p:cNvSpPr/>
          <p:nvPr userDrawn="1"/>
        </p:nvSpPr>
        <p:spPr>
          <a:xfrm>
            <a:off x="3962399" y="858"/>
            <a:ext cx="8271641" cy="685714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>
              <a:solidFill>
                <a:schemeClr val="tx2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512" y="1399032"/>
            <a:ext cx="4846320" cy="1682749"/>
          </a:xfrm>
        </p:spPr>
        <p:txBody>
          <a:bodyPr/>
          <a:lstStyle>
            <a:lvl1pPr>
              <a:lnSpc>
                <a:spcPct val="80000"/>
              </a:lnSpc>
              <a:defRPr sz="5000">
                <a:solidFill>
                  <a:schemeClr val="accent4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45352" y="135331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45352" y="3502152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accent5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71032" y="179222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71032" y="3941064"/>
            <a:ext cx="4754880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accent5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D78A0CF-0A37-4436-67C4-B32FD7703E96}"/>
              </a:ext>
            </a:extLst>
          </p:cNvPr>
          <p:cNvGrpSpPr/>
          <p:nvPr userDrawn="1"/>
        </p:nvGrpSpPr>
        <p:grpSpPr>
          <a:xfrm>
            <a:off x="-28308" y="2514621"/>
            <a:ext cx="5666632" cy="0"/>
            <a:chOff x="5464255" y="5541151"/>
            <a:chExt cx="5666632" cy="0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FC6D8A4-CA31-16C2-95B7-B98F65F29A69}"/>
                </a:ext>
              </a:extLst>
            </p:cNvPr>
            <p:cNvCxnSpPr>
              <a:cxnSpLocks/>
            </p:cNvCxnSpPr>
            <p:nvPr/>
          </p:nvCxnSpPr>
          <p:spPr>
            <a:xfrm>
              <a:off x="5464255" y="5541151"/>
              <a:ext cx="3991534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2097A8D-64FC-CDBD-4497-5E32BC6AF9C2}"/>
                </a:ext>
              </a:extLst>
            </p:cNvPr>
            <p:cNvCxnSpPr>
              <a:cxnSpLocks/>
            </p:cNvCxnSpPr>
            <p:nvPr/>
          </p:nvCxnSpPr>
          <p:spPr>
            <a:xfrm>
              <a:off x="9454487" y="5541151"/>
              <a:ext cx="1676400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819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2784B99-8374-AA22-4161-578F9BF77E2B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0F45B19-145D-7398-7A64-A88B28251AAD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029EB3C-D7BA-1FCE-3158-8F1116C6F5BE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22576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22576" y="4443984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020824" y="3401568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20824" y="4901184"/>
            <a:ext cx="8379220" cy="975260"/>
          </a:xfrm>
        </p:spPr>
        <p:txBody>
          <a:bodyPr numCol="2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902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F6E0F-D722-BAD9-C6AD-9A11DAE47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160B7A-B490-F67E-2740-38CA3A987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14A6C9A-83F0-5E94-8A5B-89CB08282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871708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8F78388-68BC-0124-C243-36D5B5DC78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D7FBEF6F-7749-849E-36C5-CC056F307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3425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A350182-DD59-73E2-C20A-4B5FE671544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E14A588-A920-9AE0-A268-A008EAF6FC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005072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8221A12-8B19-605A-2244-2D732269C955}"/>
              </a:ext>
            </a:extLst>
          </p:cNvPr>
          <p:cNvGrpSpPr/>
          <p:nvPr userDrawn="1"/>
        </p:nvGrpSpPr>
        <p:grpSpPr>
          <a:xfrm>
            <a:off x="716788" y="2527173"/>
            <a:ext cx="10758424" cy="1564"/>
            <a:chOff x="2792270" y="5541172"/>
            <a:chExt cx="11391900" cy="158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A86C500B-5A93-298F-7CEF-ED445452E460}"/>
                </a:ext>
              </a:extLst>
            </p:cNvPr>
            <p:cNvCxnSpPr>
              <a:cxnSpLocks/>
            </p:cNvCxnSpPr>
            <p:nvPr/>
          </p:nvCxnSpPr>
          <p:spPr>
            <a:xfrm>
              <a:off x="2792270" y="5541172"/>
              <a:ext cx="6760464" cy="0"/>
            </a:xfrm>
            <a:prstGeom prst="line">
              <a:avLst/>
            </a:prstGeom>
            <a:ln w="5715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A559BC-EF4A-29D4-CF56-6425516A5D91}"/>
                </a:ext>
              </a:extLst>
            </p:cNvPr>
            <p:cNvCxnSpPr>
              <a:cxnSpLocks/>
            </p:cNvCxnSpPr>
            <p:nvPr/>
          </p:nvCxnSpPr>
          <p:spPr>
            <a:xfrm>
              <a:off x="9552734" y="5541330"/>
              <a:ext cx="4631436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D34186-8505-57AE-F518-0C83BF1C06C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66176" y="2980944"/>
            <a:ext cx="3282696" cy="11064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ABE767DA-9D93-94AD-D34D-2B8A51A766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973568" y="4114800"/>
            <a:ext cx="3282696" cy="975260"/>
          </a:xfrm>
        </p:spPr>
        <p:txBody>
          <a:bodyPr numCol="1" spcCol="91440"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181475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4C5F1F-F8B7-6C5F-6A7F-5F8F6128A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D9287E-E726-E0E6-2871-FE77159B5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60592E8-155C-36FA-DA0A-52B23CE8A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763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1F3471-B7F6-01DB-D712-136C162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C05956-4CA5-988F-7C93-317A88D12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856146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B670E-478C-D301-FCE5-E83002469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B16CD-30BD-156F-11B4-9CF89A064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C54B0-9878-1911-8DE9-EC464D2027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97EEE8-8F1E-8F14-E2ED-333A1FF24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DFABEB-B6B7-2591-AE85-265A3F87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62309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6373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5436" y="634886"/>
            <a:ext cx="4572000" cy="704088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0114" y="1443359"/>
            <a:ext cx="7407769" cy="417428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fld id="{5BFCF61C-3B18-4C03-8326-CC3B32D710C9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63365" y="1258840"/>
            <a:ext cx="9726167" cy="821"/>
            <a:chOff x="2584137" y="5546299"/>
            <a:chExt cx="9503309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584137" y="5546299"/>
              <a:ext cx="7093978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B254E46-9CC7-41FC-B5B0-74D54ABEBC15}"/>
              </a:ext>
            </a:extLst>
          </p:cNvPr>
          <p:cNvGrpSpPr/>
          <p:nvPr userDrawn="1"/>
        </p:nvGrpSpPr>
        <p:grpSpPr>
          <a:xfrm flipH="1">
            <a:off x="-3899" y="5801746"/>
            <a:ext cx="9727428" cy="0"/>
            <a:chOff x="2228075" y="5539861"/>
            <a:chExt cx="9727428" cy="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A116257-494F-444C-BD01-2274D129EB08}"/>
                </a:ext>
              </a:extLst>
            </p:cNvPr>
            <p:cNvCxnSpPr>
              <a:cxnSpLocks/>
            </p:cNvCxnSpPr>
            <p:nvPr/>
          </p:nvCxnSpPr>
          <p:spPr>
            <a:xfrm>
              <a:off x="2228075" y="5539861"/>
              <a:ext cx="7260336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7C01451-6589-480E-87A8-7BEBCAC58B9D}"/>
                </a:ext>
              </a:extLst>
            </p:cNvPr>
            <p:cNvCxnSpPr>
              <a:cxnSpLocks/>
            </p:cNvCxnSpPr>
            <p:nvPr/>
          </p:nvCxnSpPr>
          <p:spPr>
            <a:xfrm>
              <a:off x="9486623" y="5539861"/>
              <a:ext cx="246888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76882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52A6A-C17E-2616-3199-C8D78E7EE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705714-E101-08DD-6A13-D561A3EC2C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6ECB26-D659-5BC3-C669-1B45225D2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C595AB-D292-D355-47CD-748C160B1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1CEE5F-F44A-DD2C-EEC3-D4C76B69D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52938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6373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0756" y="1523285"/>
            <a:ext cx="9416728" cy="515183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edit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CF61C-3B18-4C03-8326-CC3B32D710C9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 flipH="1">
            <a:off x="-1319" y="1258840"/>
            <a:ext cx="12195047" cy="821"/>
            <a:chOff x="171826" y="5546299"/>
            <a:chExt cx="11915620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171826" y="5546299"/>
              <a:ext cx="9506289" cy="0"/>
            </a:xfrm>
            <a:prstGeom prst="line">
              <a:avLst/>
            </a:prstGeom>
            <a:ln w="57150">
              <a:solidFill>
                <a:srgbClr val="3B454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Content Placeholder 11">
            <a:extLst>
              <a:ext uri="{FF2B5EF4-FFF2-40B4-BE49-F238E27FC236}">
                <a16:creationId xmlns:a16="http://schemas.microsoft.com/office/drawing/2014/main" id="{FB9F989A-A6EC-4156-A904-FE7DEDB1B0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6" y="1523285"/>
            <a:ext cx="2309996" cy="5151834"/>
          </a:xfrm>
        </p:spPr>
        <p:txBody>
          <a:bodyPr/>
          <a:lstStyle>
            <a:lvl1pPr marL="182880" indent="-182880">
              <a:defRPr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168FDA6-9774-478A-994C-144D30EA1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226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rgbClr val="6373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0756" y="1523285"/>
            <a:ext cx="9416728" cy="515183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edit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CF61C-3B18-4C03-8326-CC3B32D710C9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 flipH="1">
            <a:off x="-1319" y="1258840"/>
            <a:ext cx="12195047" cy="821"/>
            <a:chOff x="171826" y="5546299"/>
            <a:chExt cx="11915620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171826" y="5546299"/>
              <a:ext cx="9506289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39DD3D9D-919B-42FD-90A5-186B9522E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C04C0B-39CE-4383-B423-E6190E72BD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6" y="1523285"/>
            <a:ext cx="2309996" cy="5151834"/>
          </a:xfrm>
        </p:spPr>
        <p:txBody>
          <a:bodyPr/>
          <a:lstStyle>
            <a:lvl1pPr marL="182880" indent="-182880">
              <a:defRPr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6A0761A-010C-47E5-8118-376CB12BB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1400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solidFill>
          <a:srgbClr val="6373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0756" y="1523285"/>
            <a:ext cx="9416728" cy="515183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1800" b="1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200" i="1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edit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CF61C-3B18-4C03-8326-CC3B32D710C9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9DD3D9D-919B-42FD-90A5-186B9522E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CC04C0B-39CE-4383-B423-E6190E72BD7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6" y="1523285"/>
            <a:ext cx="2309996" cy="5151834"/>
          </a:xfrm>
        </p:spPr>
        <p:txBody>
          <a:bodyPr/>
          <a:lstStyle>
            <a:lvl1pPr marL="182880" indent="-182880">
              <a:defRPr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6A0761A-010C-47E5-8118-376CB12BB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9C3A331-777E-437C-A372-72F69E09FEF0}"/>
              </a:ext>
            </a:extLst>
          </p:cNvPr>
          <p:cNvGrpSpPr/>
          <p:nvPr userDrawn="1"/>
        </p:nvGrpSpPr>
        <p:grpSpPr>
          <a:xfrm flipH="1">
            <a:off x="0" y="1258840"/>
            <a:ext cx="9726167" cy="821"/>
            <a:chOff x="2584137" y="5546299"/>
            <a:chExt cx="9503309" cy="903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9D3BBE-D2C3-455F-AD9F-F3AA2B2BA653}"/>
                </a:ext>
              </a:extLst>
            </p:cNvPr>
            <p:cNvCxnSpPr>
              <a:cxnSpLocks/>
            </p:cNvCxnSpPr>
            <p:nvPr/>
          </p:nvCxnSpPr>
          <p:spPr>
            <a:xfrm>
              <a:off x="2584137" y="5546299"/>
              <a:ext cx="7093978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B78F0CD-539C-4DE8-A3A7-F53EFFF935AC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8F9CF72-336F-4FAA-B3F3-0D4CBFE74A58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E62BFB2-F607-44E5-88BC-609D4D872329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6A011F1-9115-4B65-977D-F9A5F1551D65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638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3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03BBE-23DC-E951-32B6-0E91B8089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5144" y="1463040"/>
            <a:ext cx="7498080" cy="704088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0836A-7452-872A-28D0-081C1338D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2576" y="2953512"/>
            <a:ext cx="7470648" cy="3296563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None/>
              <a:defRPr sz="2200" b="1"/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600" i="1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39F35-2573-69E0-B17D-B4B0F85CE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5CE41-241D-72CD-1C8F-006A477B5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t>‹#›</a:t>
            </a:fld>
            <a:endParaRPr lang="en-US" noProof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2789DD7-8E5F-BCF6-7A1E-0AC33BD880AC}"/>
              </a:ext>
            </a:extLst>
          </p:cNvPr>
          <p:cNvGrpSpPr/>
          <p:nvPr userDrawn="1"/>
        </p:nvGrpSpPr>
        <p:grpSpPr>
          <a:xfrm>
            <a:off x="2400300" y="2535841"/>
            <a:ext cx="9801127" cy="821"/>
            <a:chOff x="2286319" y="5546299"/>
            <a:chExt cx="9801127" cy="903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610F86C-F479-AC03-216E-DD60112AC854}"/>
                </a:ext>
              </a:extLst>
            </p:cNvPr>
            <p:cNvCxnSpPr>
              <a:cxnSpLocks/>
            </p:cNvCxnSpPr>
            <p:nvPr/>
          </p:nvCxnSpPr>
          <p:spPr>
            <a:xfrm>
              <a:off x="2286319" y="5546299"/>
              <a:ext cx="7391400" cy="0"/>
            </a:xfrm>
            <a:prstGeom prst="line">
              <a:avLst/>
            </a:prstGeom>
            <a:ln w="5715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A02E8F6-3623-48C2-4F02-9472E2977FB8}"/>
                </a:ext>
              </a:extLst>
            </p:cNvPr>
            <p:cNvCxnSpPr>
              <a:cxnSpLocks/>
            </p:cNvCxnSpPr>
            <p:nvPr/>
          </p:nvCxnSpPr>
          <p:spPr>
            <a:xfrm>
              <a:off x="9676016" y="5547202"/>
              <a:ext cx="241143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826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6373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F39D39-DAD0-D550-D3C7-42F702A7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992" y="1709738"/>
            <a:ext cx="7290458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P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4DFA-4C17-2AA0-0E19-8D452B73A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6992" y="4589463"/>
            <a:ext cx="72904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8D5DED-A875-4BFE-015E-C29679EC468C}"/>
              </a:ext>
            </a:extLst>
          </p:cNvPr>
          <p:cNvGrpSpPr/>
          <p:nvPr userDrawn="1"/>
        </p:nvGrpSpPr>
        <p:grpSpPr>
          <a:xfrm>
            <a:off x="3979533" y="5801746"/>
            <a:ext cx="8221703" cy="0"/>
            <a:chOff x="3733800" y="5539861"/>
            <a:chExt cx="8221703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ED54A14-B37E-AA5D-2F7D-4530DEF3C34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611F7DB-0F8D-8E5A-0137-AD5E5B20C351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71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AE86B75-C16C-C033-D27D-FF84EFB71131}"/>
              </a:ext>
            </a:extLst>
          </p:cNvPr>
          <p:cNvSpPr/>
          <p:nvPr userDrawn="1"/>
        </p:nvSpPr>
        <p:spPr>
          <a:xfrm>
            <a:off x="0" y="0"/>
            <a:ext cx="10020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31443F-EAC2-06D1-A3D1-D73510EAF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32" y="1426464"/>
            <a:ext cx="6675120" cy="1702816"/>
          </a:xfrm>
        </p:spPr>
        <p:txBody>
          <a:bodyPr anchor="t"/>
          <a:lstStyle>
            <a:lvl1pPr>
              <a:lnSpc>
                <a:spcPct val="80000"/>
              </a:lnSpc>
              <a:defRPr sz="72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80535FC-1B0E-C4EB-FE55-190522219FEA}"/>
              </a:ext>
            </a:extLst>
          </p:cNvPr>
          <p:cNvGrpSpPr/>
          <p:nvPr userDrawn="1"/>
        </p:nvGrpSpPr>
        <p:grpSpPr>
          <a:xfrm>
            <a:off x="3979533" y="5799270"/>
            <a:ext cx="8212467" cy="0"/>
            <a:chOff x="3733800" y="5537385"/>
            <a:chExt cx="8212467" cy="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CA6B206-18E0-06D2-958F-E859A1428A57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7385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447EEA7-F856-F6C0-18DD-5D37FD51D45B}"/>
                </a:ext>
              </a:extLst>
            </p:cNvPr>
            <p:cNvCxnSpPr>
              <a:cxnSpLocks/>
            </p:cNvCxnSpPr>
            <p:nvPr/>
          </p:nvCxnSpPr>
          <p:spPr>
            <a:xfrm>
              <a:off x="9774567" y="5537385"/>
              <a:ext cx="2171700" cy="0"/>
            </a:xfrm>
            <a:prstGeom prst="line">
              <a:avLst/>
            </a:prstGeom>
            <a:ln w="571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9C909AE-4D54-F197-103E-29E9C2597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77056" y="3383280"/>
            <a:ext cx="4754880" cy="2057400"/>
          </a:xfr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0" indent="0">
              <a:lnSpc>
                <a:spcPct val="1500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437B5A6-9048-4DBE-80B9-605DF7A8E31D}"/>
              </a:ext>
            </a:extLst>
          </p:cNvPr>
          <p:cNvGrpSpPr/>
          <p:nvPr userDrawn="1"/>
        </p:nvGrpSpPr>
        <p:grpSpPr>
          <a:xfrm flipH="1">
            <a:off x="-5255" y="5801746"/>
            <a:ext cx="8221703" cy="0"/>
            <a:chOff x="3733800" y="5539861"/>
            <a:chExt cx="8221703" cy="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75FACE9-4644-4CC7-B00B-2BD602A1FE13}"/>
                </a:ext>
              </a:extLst>
            </p:cNvPr>
            <p:cNvCxnSpPr>
              <a:cxnSpLocks/>
            </p:cNvCxnSpPr>
            <p:nvPr/>
          </p:nvCxnSpPr>
          <p:spPr>
            <a:xfrm>
              <a:off x="3733800" y="5539861"/>
              <a:ext cx="6054153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66D4B89-1AE0-44B9-860A-FB5A902E2A4F}"/>
                </a:ext>
              </a:extLst>
            </p:cNvPr>
            <p:cNvCxnSpPr>
              <a:cxnSpLocks/>
            </p:cNvCxnSpPr>
            <p:nvPr/>
          </p:nvCxnSpPr>
          <p:spPr>
            <a:xfrm>
              <a:off x="9783803" y="5539861"/>
              <a:ext cx="2171700" cy="0"/>
            </a:xfrm>
            <a:prstGeom prst="line">
              <a:avLst/>
            </a:prstGeom>
            <a:ln w="5715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2596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lumn dar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0C7E2C-83B2-58E9-DE90-AB1857F1A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87B4A1-AE7C-A6CC-7143-5EC918D66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C33EA-A741-FA13-451C-6F35902CBDD0}"/>
              </a:ext>
            </a:extLst>
          </p:cNvPr>
          <p:cNvSpPr/>
          <p:nvPr userDrawn="1"/>
        </p:nvSpPr>
        <p:spPr>
          <a:xfrm>
            <a:off x="0" y="722376"/>
            <a:ext cx="12192000" cy="5413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1882412-D2D4-9CF0-CD39-2EAE79B8A310}"/>
              </a:ext>
            </a:extLst>
          </p:cNvPr>
          <p:cNvCxnSpPr>
            <a:cxnSpLocks/>
          </p:cNvCxnSpPr>
          <p:nvPr userDrawn="1"/>
        </p:nvCxnSpPr>
        <p:spPr>
          <a:xfrm>
            <a:off x="4267200" y="2523744"/>
            <a:ext cx="7924800" cy="883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29B6F2-011B-853F-5BA1-FA1722B6E1C8}"/>
              </a:ext>
            </a:extLst>
          </p:cNvPr>
          <p:cNvCxnSpPr>
            <a:cxnSpLocks/>
          </p:cNvCxnSpPr>
          <p:nvPr userDrawn="1"/>
        </p:nvCxnSpPr>
        <p:spPr>
          <a:xfrm>
            <a:off x="723384" y="2523744"/>
            <a:ext cx="3543816" cy="0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8">
            <a:extLst>
              <a:ext uri="{FF2B5EF4-FFF2-40B4-BE49-F238E27FC236}">
                <a16:creationId xmlns:a16="http://schemas.microsoft.com/office/drawing/2014/main" id="{A78715BA-7A66-D464-AAEF-141988B87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1463040"/>
            <a:ext cx="10515600" cy="575321"/>
          </a:xfrm>
        </p:spPr>
        <p:txBody>
          <a:bodyPr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0BF4BF-3C7C-C67F-B6EE-805EC95EF8C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9224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BA37E40B-957E-C00E-3B34-1B67D341A7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36208" y="2971800"/>
            <a:ext cx="4828032" cy="4905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F15CD76-2DD5-DB8A-37D3-6098A50870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576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57A044E0-660B-4002-E13C-F00498E4978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43600" y="3401568"/>
            <a:ext cx="5111496" cy="1682750"/>
          </a:xfrm>
        </p:spPr>
        <p:txBody>
          <a:bodyPr/>
          <a:lstStyle>
            <a:lvl1pPr marL="283464"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1pPr>
            <a:lvl2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2pPr>
            <a:lvl3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3pPr>
            <a:lvl4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4pPr>
            <a:lvl5pPr indent="-283464">
              <a:lnSpc>
                <a:spcPct val="150000"/>
              </a:lnSpc>
              <a:spcBef>
                <a:spcPts val="0"/>
              </a:spcBef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9611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5BFCF61C-3B18-4C03-8326-CC3B32D710C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5068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70" r:id="rId3"/>
    <p:sldLayoutId id="2147483671" r:id="rId4"/>
    <p:sldLayoutId id="2147483672" r:id="rId5"/>
    <p:sldLayoutId id="2147483659" r:id="rId6"/>
    <p:sldLayoutId id="2147483651" r:id="rId7"/>
    <p:sldLayoutId id="2147483658" r:id="rId8"/>
    <p:sldLayoutId id="2147483660" r:id="rId9"/>
    <p:sldLayoutId id="2147483661" r:id="rId10"/>
    <p:sldLayoutId id="2147483665" r:id="rId11"/>
    <p:sldLayoutId id="2147483662" r:id="rId12"/>
    <p:sldLayoutId id="2147483664" r:id="rId13"/>
    <p:sldLayoutId id="2147483663" r:id="rId14"/>
    <p:sldLayoutId id="2147483652" r:id="rId15"/>
    <p:sldLayoutId id="2147483666" r:id="rId16"/>
    <p:sldLayoutId id="2147483654" r:id="rId17"/>
    <p:sldLayoutId id="2147483655" r:id="rId18"/>
    <p:sldLayoutId id="2147483656" r:id="rId19"/>
    <p:sldLayoutId id="214748365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B454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CF61C-3B18-4C03-8326-CC3B32D710C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B454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B4546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5318146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6BC278-3A9A-4241-1DE5-469D2AB5E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15367"/>
            <a:ext cx="10515600" cy="57532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A5E58-5605-E2B6-AEBE-7EF159AAD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1D507-72FD-CB53-B342-C69D562AF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3E9A7-861F-C5C4-DD4E-37AC66D867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480" y="301752"/>
            <a:ext cx="182880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3B454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7A1DC-56B8-6C78-5020-E45478D09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22408" y="301752"/>
            <a:ext cx="1673352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FCF61C-3B18-4C03-8326-CC3B32D710C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3B454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3B4546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4099294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hf hd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04B07C7A-8E1D-7BF7-31C8-5C68C6D2F9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89986" y="1408176"/>
            <a:ext cx="64008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800" dirty="0"/>
              <a:t>Testing and Quality Analysis of commons-imaging Project</a:t>
            </a:r>
            <a:endParaRPr lang="en-US" sz="2800" dirty="0"/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EF3A7BFE-9123-98C4-791C-9A3FE773C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89986" y="5164446"/>
            <a:ext cx="5486400" cy="38404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Nima Mehranfar</a:t>
            </a:r>
            <a:endParaRPr lang="en-P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10">
            <a:extLst>
              <a:ext uri="{FF2B5EF4-FFF2-40B4-BE49-F238E27FC236}">
                <a16:creationId xmlns:a16="http://schemas.microsoft.com/office/drawing/2014/main" id="{14794304-C7C3-4B39-8C70-D7AA12725416}"/>
              </a:ext>
            </a:extLst>
          </p:cNvPr>
          <p:cNvSpPr txBox="1">
            <a:spLocks/>
          </p:cNvSpPr>
          <p:nvPr/>
        </p:nvSpPr>
        <p:spPr>
          <a:xfrm>
            <a:off x="2389986" y="3228470"/>
            <a:ext cx="5486400" cy="384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Dependability</a:t>
            </a:r>
            <a:endParaRPr lang="en-PK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10">
            <a:extLst>
              <a:ext uri="{FF2B5EF4-FFF2-40B4-BE49-F238E27FC236}">
                <a16:creationId xmlns:a16="http://schemas.microsoft.com/office/drawing/2014/main" id="{60919E12-6AC7-4D0F-894D-0AC696D04FEE}"/>
              </a:ext>
            </a:extLst>
          </p:cNvPr>
          <p:cNvSpPr txBox="1">
            <a:spLocks/>
          </p:cNvSpPr>
          <p:nvPr/>
        </p:nvSpPr>
        <p:spPr>
          <a:xfrm>
            <a:off x="2389986" y="3612518"/>
            <a:ext cx="5486400" cy="3840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Dario Di Nucci </a:t>
            </a:r>
            <a:endParaRPr lang="en-PK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103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10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1525" y="730250"/>
            <a:ext cx="5568950" cy="703263"/>
          </a:xfrm>
        </p:spPr>
        <p:txBody>
          <a:bodyPr/>
          <a:lstStyle/>
          <a:p>
            <a:r>
              <a:rPr lang="en-US" dirty="0"/>
              <a:t>Performance Testing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E07555D-59E4-4C10-AF6C-BB8F45CB654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4770181" cy="5151834"/>
          </a:xfrm>
        </p:spPr>
        <p:txBody>
          <a:bodyPr/>
          <a:lstStyle/>
          <a:p>
            <a:r>
              <a:rPr lang="en-US" dirty="0"/>
              <a:t>Guessing most resource greedy methods of project</a:t>
            </a:r>
          </a:p>
          <a:p>
            <a:r>
              <a:rPr lang="en-US" dirty="0"/>
              <a:t>JMH benchmark setup with sample images</a:t>
            </a:r>
          </a:p>
          <a:p>
            <a:r>
              <a:rPr lang="en-US" dirty="0"/>
              <a:t>Analyzing results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07C3751-07AF-428B-BC2F-BEDB2B301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555105FC-8491-4943-A937-22E6B1B12C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6009991"/>
              </p:ext>
            </p:extLst>
          </p:nvPr>
        </p:nvGraphicFramePr>
        <p:xfrm>
          <a:off x="4924696" y="1433514"/>
          <a:ext cx="6870428" cy="5052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6" name="Picture 15">
            <a:extLst>
              <a:ext uri="{FF2B5EF4-FFF2-40B4-BE49-F238E27FC236}">
                <a16:creationId xmlns:a16="http://schemas.microsoft.com/office/drawing/2014/main" id="{3822F193-88F9-4CD4-8C0C-8782E20CBD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379"/>
          <a:stretch/>
        </p:blipFill>
        <p:spPr>
          <a:xfrm>
            <a:off x="411480" y="4779544"/>
            <a:ext cx="4173583" cy="170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7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4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AC4113C-F24A-41DA-83E8-0710BDC43F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9039" b="27977"/>
          <a:stretch/>
        </p:blipFill>
        <p:spPr>
          <a:xfrm>
            <a:off x="5237864" y="4031720"/>
            <a:ext cx="6557261" cy="2187748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F1CC130-6263-4F21-BB01-33ABCE97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Automated Test Generation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08640-C43B-486C-BA53-F5374726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11</a:t>
            </a:fld>
            <a:endParaRPr lang="en-US" noProof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31F5654-DAE2-42D1-8A37-470A82BAF39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4521988" cy="5151834"/>
          </a:xfrm>
        </p:spPr>
        <p:txBody>
          <a:bodyPr/>
          <a:lstStyle/>
          <a:p>
            <a:r>
              <a:rPr lang="en-US" dirty="0"/>
              <a:t>Finding low coverage packages from JaCoCo report</a:t>
            </a:r>
          </a:p>
          <a:p>
            <a:r>
              <a:rPr lang="en-US" dirty="0"/>
              <a:t>Setting-up Randoop</a:t>
            </a:r>
          </a:p>
          <a:p>
            <a:r>
              <a:rPr lang="en-US" dirty="0"/>
              <a:t>Generating test cases</a:t>
            </a:r>
          </a:p>
          <a:p>
            <a:r>
              <a:rPr lang="en-US" dirty="0"/>
              <a:t>Analyzing results and improvements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FED08FC-C773-40A5-8BAB-C5F4E0ACD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5473566-776B-4533-BDF7-F01DFF7AB1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039"/>
          <a:stretch/>
        </p:blipFill>
        <p:spPr>
          <a:xfrm>
            <a:off x="5237868" y="1587418"/>
            <a:ext cx="6557257" cy="2187748"/>
          </a:xfrm>
          <a:prstGeom prst="rect">
            <a:avLst/>
          </a:prstGeom>
        </p:spPr>
      </p:pic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CEF716FE-2CC9-47A0-A2C6-6C2C97BDC8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1464828"/>
              </p:ext>
            </p:extLst>
          </p:nvPr>
        </p:nvGraphicFramePr>
        <p:xfrm>
          <a:off x="5874488" y="2764466"/>
          <a:ext cx="5920636" cy="3721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3291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12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Analysis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69D35810-6733-4694-A677-FD22B730AF3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6" y="1523285"/>
            <a:ext cx="3156242" cy="5151834"/>
          </a:xfrm>
        </p:spPr>
        <p:txBody>
          <a:bodyPr/>
          <a:lstStyle/>
          <a:p>
            <a:r>
              <a:rPr lang="en-GB" dirty="0"/>
              <a:t>Setting-up Snyk</a:t>
            </a:r>
          </a:p>
          <a:p>
            <a:r>
              <a:rPr lang="en-GB" dirty="0"/>
              <a:t>Analysing vulnerability report</a:t>
            </a:r>
          </a:p>
          <a:p>
            <a:r>
              <a:rPr lang="en-GB" dirty="0"/>
              <a:t>No dependency vulnerability found</a:t>
            </a:r>
          </a:p>
          <a:p>
            <a:r>
              <a:rPr lang="en-GB" dirty="0"/>
              <a:t>7 ”low” severity issues found related to unsanitized input</a:t>
            </a:r>
            <a:br>
              <a:rPr lang="en-GB" dirty="0"/>
            </a:br>
            <a:r>
              <a:rPr lang="en-GB" dirty="0"/>
              <a:t>(All false positive)</a:t>
            </a:r>
          </a:p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02386F7-ED71-4306-B44C-059EABFEC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C981EC8-E571-4328-9EBE-FCBC52E5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535" y="1523285"/>
            <a:ext cx="7811590" cy="3911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01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64AE1-C6FD-2EFB-79A7-7C9A6C853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227" y="1426464"/>
            <a:ext cx="2827410" cy="1702816"/>
          </a:xfrm>
        </p:spPr>
        <p:txBody>
          <a:bodyPr/>
          <a:lstStyle/>
          <a:p>
            <a:pPr algn="r"/>
            <a:r>
              <a:rPr lang="en-US" sz="5400" dirty="0"/>
              <a:t>Thank</a:t>
            </a:r>
            <a:br>
              <a:rPr lang="en-US" sz="5400" dirty="0"/>
            </a:br>
            <a:r>
              <a:rPr lang="en-US" sz="5400" dirty="0"/>
              <a:t>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B47C1-128E-60DF-5281-30C3EFCAB3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57800" y="4457168"/>
            <a:ext cx="4518837" cy="1310994"/>
          </a:xfrm>
        </p:spPr>
        <p:txBody>
          <a:bodyPr/>
          <a:lstStyle/>
          <a:p>
            <a:pPr algn="r"/>
            <a:r>
              <a:rPr lang="en-US" dirty="0"/>
              <a:t>Nima Mehranfar</a:t>
            </a:r>
          </a:p>
          <a:p>
            <a:pPr lvl="1" algn="r"/>
            <a:r>
              <a:rPr lang="en-US" dirty="0"/>
              <a:t>n.mehranfar@studenti.unisa.it</a:t>
            </a:r>
          </a:p>
        </p:txBody>
      </p:sp>
    </p:spTree>
    <p:extLst>
      <p:ext uri="{BB962C8B-B14F-4D97-AF65-F5344CB8AC3E}">
        <p14:creationId xmlns:p14="http://schemas.microsoft.com/office/powerpoint/2010/main" val="22623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8EF88F-4593-4A2E-AA7E-FCC890593F7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350044" y="1501314"/>
            <a:ext cx="7470648" cy="403824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CI/CD Pipeline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Quality Analysis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Docker Image Creation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Code Coverage Analysis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Mutation Testing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 Testing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Test Generation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Analysis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C9F9784-4713-41D5-A86B-2233F29B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831450" cy="274320"/>
          </a:xfrm>
        </p:spPr>
        <p:txBody>
          <a:bodyPr/>
          <a:lstStyle/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65D78D-2286-4CAB-8B58-3E575229E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CF61C-3B18-4C03-8326-CC3B32D710C9}" type="slidenum">
              <a:rPr lang="en-US" noProof="0" smtClean="0"/>
              <a:pPr/>
              <a:t>2</a:t>
            </a:fld>
            <a:endParaRPr lang="en-US" noProof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0F43D2D-9A8F-4A7A-AAB3-6F9C1F447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5436" y="634886"/>
            <a:ext cx="4572000" cy="704088"/>
          </a:xfrm>
        </p:spPr>
        <p:txBody>
          <a:bodyPr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sz="2400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6401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9979A43-0942-45FF-901F-578CC82B1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80467" y="2701580"/>
            <a:ext cx="3301146" cy="330849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3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9BE54F75-62B6-44D9-B0D0-1CC6B51F043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3683837" cy="5151834"/>
          </a:xfrm>
        </p:spPr>
        <p:txBody>
          <a:bodyPr/>
          <a:lstStyle/>
          <a:p>
            <a:r>
              <a:rPr lang="en-US" dirty="0"/>
              <a:t>What is Apache Commons Imaging?</a:t>
            </a:r>
          </a:p>
          <a:p>
            <a:r>
              <a:rPr lang="en-US" dirty="0"/>
              <a:t>What it does?</a:t>
            </a: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9C3FED7-0E5C-44BE-9893-67CFE7D63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1757" y="2325287"/>
            <a:ext cx="3623500" cy="406108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BDF3E5-6991-41C2-B3BD-3993DB56F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957" y="3187922"/>
            <a:ext cx="4010794" cy="2335813"/>
          </a:xfrm>
          <a:prstGeom prst="rect">
            <a:avLst/>
          </a:prstGeom>
        </p:spPr>
      </p:pic>
      <p:sp>
        <p:nvSpPr>
          <p:cNvPr id="24" name="Footer Placeholder 4">
            <a:extLst>
              <a:ext uri="{FF2B5EF4-FFF2-40B4-BE49-F238E27FC236}">
                <a16:creationId xmlns:a16="http://schemas.microsoft.com/office/drawing/2014/main" id="{15D4F7C9-64E8-476F-848F-796209F8B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25276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1CC130-6263-4F21-BB01-33ABCE97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CI/CD Pipeline</a:t>
            </a:r>
            <a:br>
              <a:rPr lang="en-US" dirty="0"/>
            </a:b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08640-C43B-486C-BA53-F5374726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fld id="{5BFCF61C-3B18-4C03-8326-CC3B32D710C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831AD31-46C0-4E41-A3AE-3AB99CAF615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5278721" cy="5151834"/>
          </a:xfrm>
        </p:spPr>
        <p:txBody>
          <a:bodyPr/>
          <a:lstStyle/>
          <a:p>
            <a:r>
              <a:rPr lang="en-GB" dirty="0"/>
              <a:t>CI/CD pipeline configuration utilizing GitHub Actions workflow</a:t>
            </a:r>
          </a:p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9E03DC52-AD17-486A-9CF9-706A7875B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A418C4B-93A9-4318-AE42-BC462A7FC6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018"/>
          <a:stretch/>
        </p:blipFill>
        <p:spPr>
          <a:xfrm>
            <a:off x="259080" y="2502613"/>
            <a:ext cx="4315128" cy="291412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0AB5A13-7E9E-4FCC-A138-B3CD8AF269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9204"/>
          <a:stretch/>
        </p:blipFill>
        <p:spPr>
          <a:xfrm>
            <a:off x="4670552" y="2502612"/>
            <a:ext cx="7214534" cy="2914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542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5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Software Quality Analysis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DC3E4923-FA09-4E8D-8C50-E032043452E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0166" y="1586423"/>
            <a:ext cx="3157009" cy="5151834"/>
          </a:xfrm>
        </p:spPr>
        <p:txBody>
          <a:bodyPr/>
          <a:lstStyle/>
          <a:p>
            <a:pPr algn="ctr"/>
            <a:r>
              <a:rPr lang="en-US" dirty="0" err="1"/>
              <a:t>SonarCloud</a:t>
            </a:r>
            <a:r>
              <a:rPr lang="en-US" dirty="0"/>
              <a:t> Setup</a:t>
            </a:r>
            <a:br>
              <a:rPr lang="en-US" dirty="0"/>
            </a:br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246A4AC-3D77-456F-AF55-92090A21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EEDA1CB-947C-40C0-8B31-4272050B210C}"/>
              </a:ext>
            </a:extLst>
          </p:cNvPr>
          <p:cNvSpPr txBox="1">
            <a:spLocks/>
          </p:cNvSpPr>
          <p:nvPr/>
        </p:nvSpPr>
        <p:spPr>
          <a:xfrm>
            <a:off x="4392270" y="1586423"/>
            <a:ext cx="3157009" cy="5151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Issues Categorization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Content Placeholder 9">
            <a:extLst>
              <a:ext uri="{FF2B5EF4-FFF2-40B4-BE49-F238E27FC236}">
                <a16:creationId xmlns:a16="http://schemas.microsoft.com/office/drawing/2014/main" id="{7D7DAA38-E042-4C8B-B47F-FDE0C2D7D1FF}"/>
              </a:ext>
            </a:extLst>
          </p:cNvPr>
          <p:cNvSpPr txBox="1">
            <a:spLocks/>
          </p:cNvSpPr>
          <p:nvPr/>
        </p:nvSpPr>
        <p:spPr>
          <a:xfrm>
            <a:off x="8104374" y="1586423"/>
            <a:ext cx="3157009" cy="5151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Refactoring and Reasoning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B412168-68EC-47BE-914F-F124AC763D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22" t="7257" r="30124" b="2871"/>
          <a:stretch/>
        </p:blipFill>
        <p:spPr>
          <a:xfrm>
            <a:off x="4392270" y="2612569"/>
            <a:ext cx="3407459" cy="25525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77C7017-C8BF-4676-955A-969F6B976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42" y="2612569"/>
            <a:ext cx="3392913" cy="255251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FB7168D-0CC9-452A-BC8C-EC5ED614F8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04375" y="2612569"/>
            <a:ext cx="3240454" cy="25525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E8C8131-C6C1-480C-94D0-E6BDDE414F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0683"/>
          <a:stretch/>
        </p:blipFill>
        <p:spPr>
          <a:xfrm>
            <a:off x="3971043" y="5589685"/>
            <a:ext cx="4249912" cy="87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0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6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Software Quality Analysis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246A4AC-3D77-456F-AF55-92090A211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2EEDA1CB-947C-40C0-8B31-4272050B210C}"/>
              </a:ext>
            </a:extLst>
          </p:cNvPr>
          <p:cNvSpPr txBox="1">
            <a:spLocks/>
          </p:cNvSpPr>
          <p:nvPr/>
        </p:nvSpPr>
        <p:spPr>
          <a:xfrm>
            <a:off x="3310758" y="1586423"/>
            <a:ext cx="5570483" cy="5151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Parent class field name shadow in child class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2F67C6-591D-4EB6-A0F0-3ABC65FC7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5986" y="2608514"/>
            <a:ext cx="3714625" cy="2556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2A336DE-6444-496C-ADDE-1B0A39AB5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390" y="2612568"/>
            <a:ext cx="3327990" cy="254835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1A82B2A-E9BF-45D5-A6F1-9846CE3B91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683"/>
          <a:stretch/>
        </p:blipFill>
        <p:spPr>
          <a:xfrm>
            <a:off x="3971043" y="5589685"/>
            <a:ext cx="4249912" cy="87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28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1CC130-6263-4F21-BB01-33ABCE97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Docker Image Creation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08640-C43B-486C-BA53-F5374726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7</a:t>
            </a:fld>
            <a:endParaRPr lang="en-US" noProof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2034543-5E40-4680-9490-FB374D0520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4608871" cy="5151834"/>
          </a:xfrm>
        </p:spPr>
        <p:txBody>
          <a:bodyPr/>
          <a:lstStyle/>
          <a:p>
            <a:r>
              <a:rPr lang="en-US" dirty="0"/>
              <a:t>Developing a simple frontend with React.js</a:t>
            </a:r>
          </a:p>
          <a:p>
            <a:r>
              <a:rPr lang="en-US" dirty="0"/>
              <a:t>Developing a simple backend with Java Spring Boot</a:t>
            </a:r>
          </a:p>
          <a:p>
            <a:r>
              <a:rPr lang="en-US" dirty="0"/>
              <a:t>Setting-up Docker</a:t>
            </a:r>
          </a:p>
          <a:p>
            <a:r>
              <a:rPr lang="en-US" dirty="0"/>
              <a:t>Building Docker images of webapp</a:t>
            </a:r>
          </a:p>
          <a:p>
            <a:r>
              <a:rPr lang="en-US" dirty="0"/>
              <a:t>Configuring Docker Container</a:t>
            </a:r>
          </a:p>
          <a:p>
            <a:r>
              <a:rPr lang="en-US" dirty="0"/>
              <a:t>Running and Testing Commons-Imaging with webapp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53FC287-BDEB-42C2-BD0C-389A708E3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4C2EA5B-8317-48A7-926E-C35FE3FCF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071" y="1433513"/>
            <a:ext cx="6033977" cy="24541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ADAA73-24AE-432D-9CCC-CBFA8AE25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1070" y="4093752"/>
            <a:ext cx="6033978" cy="2619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9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DF60B887-C1ED-4AA7-9892-B1CAA256D8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3560782"/>
              </p:ext>
            </p:extLst>
          </p:nvPr>
        </p:nvGraphicFramePr>
        <p:xfrm>
          <a:off x="6632865" y="1527770"/>
          <a:ext cx="5162260" cy="832177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800417">
                  <a:extLst>
                    <a:ext uri="{9D8B030D-6E8A-4147-A177-3AD203B41FA5}">
                      <a16:colId xmlns:a16="http://schemas.microsoft.com/office/drawing/2014/main" val="3011833990"/>
                    </a:ext>
                  </a:extLst>
                </a:gridCol>
                <a:gridCol w="2252980">
                  <a:extLst>
                    <a:ext uri="{9D8B030D-6E8A-4147-A177-3AD203B41FA5}">
                      <a16:colId xmlns:a16="http://schemas.microsoft.com/office/drawing/2014/main" val="4065488653"/>
                    </a:ext>
                  </a:extLst>
                </a:gridCol>
                <a:gridCol w="2108863">
                  <a:extLst>
                    <a:ext uri="{9D8B030D-6E8A-4147-A177-3AD203B41FA5}">
                      <a16:colId xmlns:a16="http://schemas.microsoft.com/office/drawing/2014/main" val="2710840831"/>
                    </a:ext>
                  </a:extLst>
                </a:gridCol>
              </a:tblGrid>
              <a:tr h="35915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Initial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Instructions Coverage (%)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Branches Coverage (%)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9779288"/>
                  </a:ext>
                </a:extLst>
              </a:tr>
              <a:tr h="473019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830249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E44A0B-9295-4201-B93E-E30A84D0D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8</a:t>
            </a:fld>
            <a:endParaRPr lang="en-US" noProof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268B3B-50FC-43C3-8102-2F775B84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Code Coverage Analysis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D6D9035-4579-45AE-A287-EBACA16FF90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4141038" cy="5151834"/>
          </a:xfrm>
        </p:spPr>
        <p:txBody>
          <a:bodyPr/>
          <a:lstStyle/>
          <a:p>
            <a:r>
              <a:rPr lang="en-GB" dirty="0"/>
              <a:t>Measuring using JaCoCo</a:t>
            </a:r>
          </a:p>
          <a:p>
            <a:r>
              <a:rPr lang="en-GB" dirty="0"/>
              <a:t>Achieving initial coverage</a:t>
            </a:r>
            <a:endParaRPr lang="en-US" dirty="0"/>
          </a:p>
          <a:p>
            <a:r>
              <a:rPr lang="en-US" dirty="0"/>
              <a:t>Adding tests for low coverage classes</a:t>
            </a:r>
          </a:p>
          <a:p>
            <a:r>
              <a:rPr lang="en-GB" dirty="0"/>
              <a:t>Achieving improvements for final coverage</a:t>
            </a:r>
          </a:p>
          <a:p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DE8D4CD7-C386-49F2-B4AC-67EDB66C0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6D63923-4B10-47D3-8DF5-71406BC3E3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1277987"/>
              </p:ext>
            </p:extLst>
          </p:nvPr>
        </p:nvGraphicFramePr>
        <p:xfrm>
          <a:off x="6632865" y="2524647"/>
          <a:ext cx="5162260" cy="832177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800417">
                  <a:extLst>
                    <a:ext uri="{9D8B030D-6E8A-4147-A177-3AD203B41FA5}">
                      <a16:colId xmlns:a16="http://schemas.microsoft.com/office/drawing/2014/main" val="3011833990"/>
                    </a:ext>
                  </a:extLst>
                </a:gridCol>
                <a:gridCol w="2252980">
                  <a:extLst>
                    <a:ext uri="{9D8B030D-6E8A-4147-A177-3AD203B41FA5}">
                      <a16:colId xmlns:a16="http://schemas.microsoft.com/office/drawing/2014/main" val="4065488653"/>
                    </a:ext>
                  </a:extLst>
                </a:gridCol>
                <a:gridCol w="2108863">
                  <a:extLst>
                    <a:ext uri="{9D8B030D-6E8A-4147-A177-3AD203B41FA5}">
                      <a16:colId xmlns:a16="http://schemas.microsoft.com/office/drawing/2014/main" val="2710840831"/>
                    </a:ext>
                  </a:extLst>
                </a:gridCol>
              </a:tblGrid>
              <a:tr h="35915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Instructions Coverage (%)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Branches Coverage (%)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59779288"/>
                  </a:ext>
                </a:extLst>
              </a:tr>
              <a:tr h="473019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</a:t>
                      </a:r>
                      <a:endParaRPr lang="en-US" sz="1400" b="1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7830249"/>
                  </a:ext>
                </a:extLst>
              </a:tr>
            </a:tbl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0BED2A4C-9B9B-4AF3-ABB1-20DC0EB1F7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6289909"/>
              </p:ext>
            </p:extLst>
          </p:nvPr>
        </p:nvGraphicFramePr>
        <p:xfrm>
          <a:off x="6632863" y="3510147"/>
          <a:ext cx="5162259" cy="304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589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6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F1CC130-6263-4F21-BB01-33ABCE970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58" y="729479"/>
            <a:ext cx="5570483" cy="704088"/>
          </a:xfrm>
        </p:spPr>
        <p:txBody>
          <a:bodyPr/>
          <a:lstStyle/>
          <a:p>
            <a:r>
              <a:rPr lang="en-US" dirty="0"/>
              <a:t>Mutation Testing</a:t>
            </a:r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1FC61706-51D3-406C-A5F6-461D41B35F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60535074"/>
              </p:ext>
            </p:extLst>
          </p:nvPr>
        </p:nvGraphicFramePr>
        <p:xfrm>
          <a:off x="5178140" y="1657907"/>
          <a:ext cx="6616984" cy="993018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844867">
                  <a:extLst>
                    <a:ext uri="{9D8B030D-6E8A-4147-A177-3AD203B41FA5}">
                      <a16:colId xmlns:a16="http://schemas.microsoft.com/office/drawing/2014/main" val="3843158036"/>
                    </a:ext>
                  </a:extLst>
                </a:gridCol>
                <a:gridCol w="827405">
                  <a:extLst>
                    <a:ext uri="{9D8B030D-6E8A-4147-A177-3AD203B41FA5}">
                      <a16:colId xmlns:a16="http://schemas.microsoft.com/office/drawing/2014/main" val="3395204914"/>
                    </a:ext>
                  </a:extLst>
                </a:gridCol>
                <a:gridCol w="1003363">
                  <a:extLst>
                    <a:ext uri="{9D8B030D-6E8A-4147-A177-3AD203B41FA5}">
                      <a16:colId xmlns:a16="http://schemas.microsoft.com/office/drawing/2014/main" val="2585120747"/>
                    </a:ext>
                  </a:extLst>
                </a:gridCol>
                <a:gridCol w="1366901">
                  <a:extLst>
                    <a:ext uri="{9D8B030D-6E8A-4147-A177-3AD203B41FA5}">
                      <a16:colId xmlns:a16="http://schemas.microsoft.com/office/drawing/2014/main" val="1053824179"/>
                    </a:ext>
                  </a:extLst>
                </a:gridCol>
                <a:gridCol w="1367155">
                  <a:extLst>
                    <a:ext uri="{9D8B030D-6E8A-4147-A177-3AD203B41FA5}">
                      <a16:colId xmlns:a16="http://schemas.microsoft.com/office/drawing/2014/main" val="1689216167"/>
                    </a:ext>
                  </a:extLst>
                </a:gridCol>
                <a:gridCol w="1207293">
                  <a:extLst>
                    <a:ext uri="{9D8B030D-6E8A-4147-A177-3AD203B41FA5}">
                      <a16:colId xmlns:a16="http://schemas.microsoft.com/office/drawing/2014/main" val="151864003"/>
                    </a:ext>
                  </a:extLst>
                </a:gridCol>
              </a:tblGrid>
              <a:tr h="49650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Metric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Classes </a:t>
                      </a:r>
                      <a:endParaRPr lang="en-US" sz="1400" b="1" kern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Line Cov.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Mutation Cov.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Survived Mut.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 Strength</a:t>
                      </a:r>
                      <a:endParaRPr lang="en-US" sz="1400" b="1" kern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5543381"/>
                  </a:ext>
                </a:extLst>
              </a:tr>
              <a:tr h="49650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Overall </a:t>
                      </a:r>
                      <a:endParaRPr lang="en-US" sz="1400" b="1" kern="12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69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76%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56%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44% 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400" b="1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70%</a:t>
                      </a:r>
                      <a:endParaRPr lang="en-US" sz="1400" b="1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51179956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08640-C43B-486C-BA53-F53747260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22408" y="301752"/>
            <a:ext cx="1673352" cy="274320"/>
          </a:xfrm>
        </p:spPr>
        <p:txBody>
          <a:bodyPr/>
          <a:lstStyle/>
          <a:p>
            <a:pPr lvl="0"/>
            <a:fld id="{5BFCF61C-3B18-4C03-8326-CC3B32D710C9}" type="slidenum">
              <a:rPr lang="en-US" noProof="0" smtClean="0"/>
              <a:pPr lvl="0"/>
              <a:t>9</a:t>
            </a:fld>
            <a:endParaRPr lang="en-US" noProof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49C0CEF-5CDF-4814-9476-34C72D67F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1480" y="301752"/>
            <a:ext cx="2468880" cy="274320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Commons-Imaging: Testing &amp; Analysis</a:t>
            </a:r>
            <a:endParaRPr lang="en-US" noProof="0" dirty="0"/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8504A203-D508-40C7-B5FE-C1F54D17AEB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3801139" y="1657907"/>
            <a:ext cx="738874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15B315D3-ECEC-4AD0-B110-47C652DBA46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4515" y="1523285"/>
            <a:ext cx="4141038" cy="5151834"/>
          </a:xfrm>
        </p:spPr>
        <p:txBody>
          <a:bodyPr/>
          <a:lstStyle/>
          <a:p>
            <a:r>
              <a:rPr lang="en-GB" dirty="0"/>
              <a:t>Measuring using PiTest</a:t>
            </a:r>
          </a:p>
          <a:p>
            <a:r>
              <a:rPr lang="en-US" dirty="0"/>
              <a:t>Identifying low coverage classes (ColorTools.java in this case)</a:t>
            </a:r>
          </a:p>
          <a:p>
            <a:r>
              <a:rPr lang="en-US" dirty="0"/>
              <a:t>Adding tests to improve coverage and maximizing killed mutation and minimizing survived mutation</a:t>
            </a:r>
          </a:p>
          <a:p>
            <a:r>
              <a:rPr lang="en-GB" dirty="0"/>
              <a:t>Achieving results after improvements</a:t>
            </a:r>
          </a:p>
          <a:p>
            <a:endParaRPr lang="en-US" dirty="0"/>
          </a:p>
        </p:txBody>
      </p:sp>
      <p:graphicFrame>
        <p:nvGraphicFramePr>
          <p:cNvPr id="31" name="Chart 30">
            <a:extLst>
              <a:ext uri="{FF2B5EF4-FFF2-40B4-BE49-F238E27FC236}">
                <a16:creationId xmlns:a16="http://schemas.microsoft.com/office/drawing/2014/main" id="{58FAC8EC-1E9A-4F9E-9B6B-569E2DEF89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3069878"/>
              </p:ext>
            </p:extLst>
          </p:nvPr>
        </p:nvGraphicFramePr>
        <p:xfrm>
          <a:off x="6427164" y="3037114"/>
          <a:ext cx="5367960" cy="34488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3" name="Picture 32">
            <a:extLst>
              <a:ext uri="{FF2B5EF4-FFF2-40B4-BE49-F238E27FC236}">
                <a16:creationId xmlns:a16="http://schemas.microsoft.com/office/drawing/2014/main" id="{2B40A8DD-2029-4536-BB8D-A5B7E20B56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" y="3598138"/>
            <a:ext cx="5758718" cy="288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686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1" grpId="0">
        <p:bldAsOne/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3" id="{548E155F-A436-4869-AA06-37335B2050B4}" vid="{0EDDC63E-FF1F-4E31-B8F2-45C944B9CE89}"/>
    </a:ext>
  </a:extLst>
</a:theme>
</file>

<file path=ppt/theme/theme2.xml><?xml version="1.0" encoding="utf-8"?>
<a:theme xmlns:a="http://schemas.openxmlformats.org/drawingml/2006/main" name="2_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3" id="{548E155F-A436-4869-AA06-37335B2050B4}" vid="{0EDDC63E-FF1F-4E31-B8F2-45C944B9CE89}"/>
    </a:ext>
  </a:extLst>
</a:theme>
</file>

<file path=ppt/theme/theme3.xml><?xml version="1.0" encoding="utf-8"?>
<a:theme xmlns:a="http://schemas.openxmlformats.org/drawingml/2006/main" name="1_Office Theme">
  <a:themeElements>
    <a:clrScheme name="Custom 10">
      <a:dk1>
        <a:srgbClr val="000000"/>
      </a:dk1>
      <a:lt1>
        <a:srgbClr val="FFFFFF"/>
      </a:lt1>
      <a:dk2>
        <a:srgbClr val="3B4546"/>
      </a:dk2>
      <a:lt2>
        <a:srgbClr val="E7E6E6"/>
      </a:lt2>
      <a:accent1>
        <a:srgbClr val="753F2C"/>
      </a:accent1>
      <a:accent2>
        <a:srgbClr val="637376"/>
      </a:accent2>
      <a:accent3>
        <a:srgbClr val="BE937E"/>
      </a:accent3>
      <a:accent4>
        <a:srgbClr val="576853"/>
      </a:accent4>
      <a:accent5>
        <a:srgbClr val="EDE9E6"/>
      </a:accent5>
      <a:accent6>
        <a:srgbClr val="D0CDC5"/>
      </a:accent6>
      <a:hlink>
        <a:srgbClr val="4F4F4F"/>
      </a:hlink>
      <a:folHlink>
        <a:srgbClr val="BE937E"/>
      </a:folHlink>
    </a:clrScheme>
    <a:fontScheme name="Custom 1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ject_Status_Report_Win32_jx_v13" id="{548E155F-A436-4869-AA06-37335B2050B4}" vid="{0EDDC63E-FF1F-4E31-B8F2-45C944B9CE89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CF51A7-9108-45AF-AF64-7A03A8DEEF8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D5FA367-1CF2-4EC2-949E-D7EB334E59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66A1098-79A7-47E8-8A61-8CB2B72760B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Project status report</Template>
  <TotalTime>1278</TotalTime>
  <Words>398</Words>
  <Application>Microsoft Office PowerPoint</Application>
  <PresentationFormat>Widescreen</PresentationFormat>
  <Paragraphs>111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Office Theme</vt:lpstr>
      <vt:lpstr>2_Office Theme</vt:lpstr>
      <vt:lpstr>1_Office Theme</vt:lpstr>
      <vt:lpstr>Testing and Quality Analysis of commons-imaging Project</vt:lpstr>
      <vt:lpstr>Agenda</vt:lpstr>
      <vt:lpstr>Introduction </vt:lpstr>
      <vt:lpstr>CI/CD Pipeline </vt:lpstr>
      <vt:lpstr>Software Quality Analysis</vt:lpstr>
      <vt:lpstr>Software Quality Analysis</vt:lpstr>
      <vt:lpstr>Docker Image Creation</vt:lpstr>
      <vt:lpstr>Code Coverage Analysis</vt:lpstr>
      <vt:lpstr>Mutation Testing</vt:lpstr>
      <vt:lpstr>Performance Testing</vt:lpstr>
      <vt:lpstr>Automated Test Generation</vt:lpstr>
      <vt:lpstr>Security Analysis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REPORT</dc:title>
  <dc:creator>Nima Mehranfar</dc:creator>
  <cp:lastModifiedBy>Nima Mehranfar</cp:lastModifiedBy>
  <cp:revision>48</cp:revision>
  <dcterms:created xsi:type="dcterms:W3CDTF">2025-01-08T18:16:52Z</dcterms:created>
  <dcterms:modified xsi:type="dcterms:W3CDTF">2025-01-10T09:47:37Z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